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41"/>
  </p:notesMasterIdLst>
  <p:sldIdLst>
    <p:sldId id="256" r:id="rId2"/>
    <p:sldId id="257" r:id="rId3"/>
    <p:sldId id="346" r:id="rId4"/>
    <p:sldId id="348" r:id="rId5"/>
    <p:sldId id="328" r:id="rId6"/>
    <p:sldId id="351" r:id="rId7"/>
    <p:sldId id="325" r:id="rId8"/>
    <p:sldId id="350" r:id="rId9"/>
    <p:sldId id="352" r:id="rId10"/>
    <p:sldId id="353" r:id="rId11"/>
    <p:sldId id="354" r:id="rId12"/>
    <p:sldId id="355" r:id="rId13"/>
    <p:sldId id="376" r:id="rId14"/>
    <p:sldId id="377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3" r:id="rId23"/>
    <p:sldId id="364" r:id="rId24"/>
    <p:sldId id="378" r:id="rId25"/>
    <p:sldId id="379" r:id="rId26"/>
    <p:sldId id="365" r:id="rId27"/>
    <p:sldId id="366" r:id="rId28"/>
    <p:sldId id="367" r:id="rId29"/>
    <p:sldId id="381" r:id="rId30"/>
    <p:sldId id="368" r:id="rId31"/>
    <p:sldId id="370" r:id="rId32"/>
    <p:sldId id="382" r:id="rId33"/>
    <p:sldId id="371" r:id="rId34"/>
    <p:sldId id="372" r:id="rId35"/>
    <p:sldId id="373" r:id="rId36"/>
    <p:sldId id="374" r:id="rId37"/>
    <p:sldId id="375" r:id="rId38"/>
    <p:sldId id="380" r:id="rId39"/>
    <p:sldId id="288" r:id="rId40"/>
  </p:sldIdLst>
  <p:sldSz cx="12192000" cy="6858000"/>
  <p:notesSz cx="7104063" cy="102346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na Reale" initials="AR" lastIdx="1" clrIdx="0">
    <p:extLst>
      <p:ext uri="{19B8F6BF-5375-455C-9EA6-DF929625EA0E}">
        <p15:presenceInfo xmlns:p15="http://schemas.microsoft.com/office/powerpoint/2012/main" userId="e36bb89d139391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8BB3"/>
    <a:srgbClr val="FFC000"/>
    <a:srgbClr val="E6C980"/>
    <a:srgbClr val="549E39"/>
    <a:srgbClr val="388D99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11" autoAdjust="0"/>
    <p:restoredTop sz="94660"/>
  </p:normalViewPr>
  <p:slideViewPr>
    <p:cSldViewPr snapToGrid="0">
      <p:cViewPr>
        <p:scale>
          <a:sx n="87" d="100"/>
          <a:sy n="87" d="100"/>
        </p:scale>
        <p:origin x="71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F376733C-74A7-46A3-9654-24EBAEB473DA}" type="datetimeFigureOut">
              <a:rPr lang="en-GB" smtClean="0"/>
              <a:t>22/04/2017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687B216D-2C16-4B87-9DE9-87CC7F83CA40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831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EB36-435E-467D-A179-9C16F49F3963}" type="datetime1">
              <a:rPr lang="it-IT" smtClean="0"/>
              <a:t>22/04/2017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51463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8ECEA-9239-4B41-A7E4-857D36B37B3C}" type="datetime1">
              <a:rPr lang="it-IT" smtClean="0"/>
              <a:t>22/04/2017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7487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D939-F5CF-4702-A2F5-A9FB485F9ED9}" type="datetime1">
              <a:rPr lang="it-IT" smtClean="0"/>
              <a:t>22/04/2017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680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D6538-4339-431E-9E82-B28DBD435FAB}" type="datetime1">
              <a:rPr lang="it-IT" smtClean="0"/>
              <a:t>22/04/2017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pPr/>
              <a:t>‹N›</a:t>
            </a:fld>
            <a:r>
              <a:rPr lang="it-IT" dirty="0"/>
              <a:t> of  27</a:t>
            </a:r>
          </a:p>
        </p:txBody>
      </p:sp>
    </p:spTree>
    <p:extLst>
      <p:ext uri="{BB962C8B-B14F-4D97-AF65-F5344CB8AC3E}">
        <p14:creationId xmlns:p14="http://schemas.microsoft.com/office/powerpoint/2010/main" val="396934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5D97D-FC35-4464-8BFC-7A184AC5D3E7}" type="datetime1">
              <a:rPr lang="it-IT" smtClean="0"/>
              <a:t>22/04/2017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r>
              <a:rPr lang="it-IT" dirty="0"/>
              <a:t> of 27 </a:t>
            </a:r>
          </a:p>
        </p:txBody>
      </p:sp>
    </p:spTree>
    <p:extLst>
      <p:ext uri="{BB962C8B-B14F-4D97-AF65-F5344CB8AC3E}">
        <p14:creationId xmlns:p14="http://schemas.microsoft.com/office/powerpoint/2010/main" val="98870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EF89-A619-4D33-8397-EB1F6393B638}" type="datetime1">
              <a:rPr lang="it-IT" smtClean="0"/>
              <a:t>22/04/2017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r>
              <a:rPr lang="it-IT" dirty="0"/>
              <a:t> of 27 </a:t>
            </a:r>
          </a:p>
        </p:txBody>
      </p:sp>
    </p:spTree>
    <p:extLst>
      <p:ext uri="{BB962C8B-B14F-4D97-AF65-F5344CB8AC3E}">
        <p14:creationId xmlns:p14="http://schemas.microsoft.com/office/powerpoint/2010/main" val="387999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CCD15-6BF7-41FB-85BE-9E0477DBE822}" type="datetime1">
              <a:rPr lang="it-IT" smtClean="0"/>
              <a:t>22/04/2017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4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18319-37B5-44F6-A516-3B12F2B8341C}" type="datetime1">
              <a:rPr lang="it-IT" smtClean="0"/>
              <a:t>22/04/2017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r>
              <a:rPr lang="it-IT" dirty="0"/>
              <a:t> of 27 </a:t>
            </a:r>
          </a:p>
        </p:txBody>
      </p:sp>
    </p:spTree>
    <p:extLst>
      <p:ext uri="{BB962C8B-B14F-4D97-AF65-F5344CB8AC3E}">
        <p14:creationId xmlns:p14="http://schemas.microsoft.com/office/powerpoint/2010/main" val="255314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CEFAC-69F3-40CF-991D-6243B1C20B15}" type="datetime1">
              <a:rPr lang="it-IT" smtClean="0"/>
              <a:t>22/04/2017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1980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A5F15-AB8A-4C65-8ED0-708E589342AA}" type="datetime1">
              <a:rPr lang="it-IT" smtClean="0"/>
              <a:t>22/04/2017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9790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6448-3B0F-4D4B-96BC-439B8E656ABF}" type="datetime1">
              <a:rPr lang="it-IT" smtClean="0"/>
              <a:t>22/04/2017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0456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B0D57-0F55-44DF-BF9D-F3D303985637}" type="datetime1">
              <a:rPr lang="it-IT" smtClean="0"/>
              <a:t>22/04/2017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13D2F-1235-4D3C-8D26-D4D79EEE859A}" type="slidenum">
              <a:rPr lang="it-IT" smtClean="0"/>
              <a:pPr/>
              <a:t>‹N›</a:t>
            </a:fld>
            <a:r>
              <a:rPr lang="it-IT" dirty="0"/>
              <a:t> of 27 </a:t>
            </a:r>
          </a:p>
        </p:txBody>
      </p:sp>
    </p:spTree>
    <p:extLst>
      <p:ext uri="{BB962C8B-B14F-4D97-AF65-F5344CB8AC3E}">
        <p14:creationId xmlns:p14="http://schemas.microsoft.com/office/powerpoint/2010/main" val="2106181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studylib.net/doc/8899110/grow-fast-or-die-slow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8490438" cy="2387600"/>
          </a:xfrm>
        </p:spPr>
        <p:txBody>
          <a:bodyPr>
            <a:normAutofit/>
          </a:bodyPr>
          <a:lstStyle/>
          <a:p>
            <a:r>
              <a:rPr lang="en-US" b="1" dirty="0" err="1">
                <a:solidFill>
                  <a:srgbClr val="002060"/>
                </a:solidFill>
              </a:rPr>
              <a:t>StartUp</a:t>
            </a:r>
            <a:r>
              <a:rPr lang="en-US" b="1" dirty="0">
                <a:solidFill>
                  <a:srgbClr val="002060"/>
                </a:solidFill>
              </a:rPr>
              <a:t> Growth</a:t>
            </a:r>
            <a:endParaRPr lang="en-GB" b="1" dirty="0">
              <a:solidFill>
                <a:srgbClr val="002060"/>
              </a:solidFill>
            </a:endParaRPr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>
          <a:xfrm>
            <a:off x="1524000" y="3988899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EIT Digital Master School @</a:t>
            </a:r>
            <a:r>
              <a:rPr lang="en-GB" dirty="0" err="1"/>
              <a:t>Eötvös</a:t>
            </a:r>
            <a:r>
              <a:rPr lang="en-GB" dirty="0"/>
              <a:t> </a:t>
            </a:r>
            <a:r>
              <a:rPr lang="en-GB" dirty="0" err="1"/>
              <a:t>Lorand</a:t>
            </a:r>
            <a:r>
              <a:rPr lang="en-GB" dirty="0"/>
              <a:t> University</a:t>
            </a:r>
          </a:p>
          <a:p>
            <a:r>
              <a:rPr lang="en-GB" b="1" dirty="0">
                <a:solidFill>
                  <a:srgbClr val="002060"/>
                </a:solidFill>
              </a:rPr>
              <a:t>Business Development Lab  </a:t>
            </a:r>
          </a:p>
          <a:p>
            <a:endParaRPr lang="en-GB" b="1" dirty="0">
              <a:solidFill>
                <a:srgbClr val="002060"/>
              </a:solidFill>
            </a:endParaRPr>
          </a:p>
          <a:p>
            <a:r>
              <a:rPr lang="en-GB" sz="1900" b="1" dirty="0"/>
              <a:t>Inspired by </a:t>
            </a:r>
            <a:r>
              <a:rPr lang="en-US" sz="1900" b="1" dirty="0"/>
              <a:t>“Grow fast or die slow” a  paper by E. Kutcher, O. </a:t>
            </a:r>
            <a:r>
              <a:rPr lang="en-US" sz="1900" b="1" dirty="0" err="1"/>
              <a:t>Nottebohm</a:t>
            </a:r>
            <a:r>
              <a:rPr lang="en-US" sz="1900" b="1" dirty="0"/>
              <a:t>, and K. Sprague</a:t>
            </a:r>
            <a:endParaRPr lang="en-GB" sz="19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64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1- Growth trumps all: Why?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10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89607" y="1721796"/>
            <a:ext cx="9139855" cy="3799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“Growth matters more than margin or cost structure”</a:t>
            </a: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10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637206" y="2873254"/>
            <a:ext cx="1102139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little or no correlation between growth and cost structure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True until </a:t>
            </a:r>
            <a:r>
              <a:rPr lang="en-US" sz="2800" b="1" dirty="0"/>
              <a:t>companies reach $4 billion in revenues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After margins are really important!</a:t>
            </a:r>
          </a:p>
        </p:txBody>
      </p:sp>
    </p:spTree>
    <p:extLst>
      <p:ext uri="{BB962C8B-B14F-4D97-AF65-F5344CB8AC3E}">
        <p14:creationId xmlns:p14="http://schemas.microsoft.com/office/powerpoint/2010/main" val="1832441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2- Sustaining growth is really hard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11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11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2117610"/>
            <a:ext cx="256319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Small probability of making it big!</a:t>
            </a: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 rotWithShape="1">
          <a:blip r:embed="rId2"/>
          <a:srcRect t="7764" b="8889"/>
          <a:stretch/>
        </p:blipFill>
        <p:spPr>
          <a:xfrm>
            <a:off x="4124971" y="1199900"/>
            <a:ext cx="7899389" cy="5521575"/>
          </a:xfrm>
          <a:prstGeom prst="rect">
            <a:avLst/>
          </a:prstGeom>
        </p:spPr>
      </p:pic>
      <p:sp>
        <p:nvSpPr>
          <p:cNvPr id="4" name="Rettangolo 3"/>
          <p:cNvSpPr/>
          <p:nvPr/>
        </p:nvSpPr>
        <p:spPr>
          <a:xfrm>
            <a:off x="5865053" y="2810108"/>
            <a:ext cx="5838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28%</a:t>
            </a:r>
          </a:p>
        </p:txBody>
      </p:sp>
      <p:sp>
        <p:nvSpPr>
          <p:cNvPr id="5" name="Rettangolo 4"/>
          <p:cNvSpPr/>
          <p:nvPr/>
        </p:nvSpPr>
        <p:spPr>
          <a:xfrm>
            <a:off x="7493283" y="3459479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3%</a:t>
            </a:r>
          </a:p>
        </p:txBody>
      </p:sp>
      <p:sp>
        <p:nvSpPr>
          <p:cNvPr id="10" name="Rettangolo 9"/>
          <p:cNvSpPr/>
          <p:nvPr/>
        </p:nvSpPr>
        <p:spPr>
          <a:xfrm>
            <a:off x="9060414" y="3459479"/>
            <a:ext cx="8338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0.6%</a:t>
            </a:r>
          </a:p>
        </p:txBody>
      </p:sp>
    </p:spTree>
    <p:extLst>
      <p:ext uri="{BB962C8B-B14F-4D97-AF65-F5344CB8AC3E}">
        <p14:creationId xmlns:p14="http://schemas.microsoft.com/office/powerpoint/2010/main" val="1056907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2- Sustaining growth is really hard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12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12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1585069"/>
            <a:ext cx="10076513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Success is fleeting: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85 % of </a:t>
            </a:r>
            <a:r>
              <a:rPr lang="en-US" sz="2800" dirty="0" err="1"/>
              <a:t>supergrowers</a:t>
            </a:r>
            <a:r>
              <a:rPr lang="en-US" sz="2800" dirty="0"/>
              <a:t> unable to maintain their growth rates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Only ¼ were able to get back on track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Still with capitalizations 53% lower than steady </a:t>
            </a:r>
            <a:r>
              <a:rPr lang="en-US" sz="2800" dirty="0" err="1"/>
              <a:t>supergrowers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6984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2- Sustaining growth is really hard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13</a:t>
            </a:fld>
            <a:r>
              <a:rPr lang="en-GB"/>
              <a:t> </a:t>
            </a:r>
            <a:endParaRPr lang="en-GB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8857"/>
          <a:stretch/>
        </p:blipFill>
        <p:spPr>
          <a:xfrm>
            <a:off x="0" y="1006897"/>
            <a:ext cx="12192000" cy="621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024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14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14</a:t>
            </a:fld>
            <a:r>
              <a:rPr lang="en-GB"/>
              <a:t> </a:t>
            </a:r>
            <a:endParaRPr lang="en-GB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922" y="642937"/>
            <a:ext cx="8696325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80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89607" y="1721796"/>
            <a:ext cx="9139855" cy="3799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“Growth happens in phases”</a:t>
            </a: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15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1062167" y="5266592"/>
            <a:ext cx="822250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>
              <a:lnSpc>
                <a:spcPct val="200000"/>
              </a:lnSpc>
            </a:pPr>
            <a:r>
              <a:rPr lang="en-US" sz="3200" b="1" dirty="0"/>
              <a:t>Prelude 	   Act One 		Act Two</a:t>
            </a:r>
          </a:p>
          <a:p>
            <a:pPr>
              <a:lnSpc>
                <a:spcPct val="200000"/>
              </a:lnSpc>
            </a:pPr>
            <a:endParaRPr lang="en-US" sz="3200" b="1" dirty="0"/>
          </a:p>
          <a:p>
            <a:pPr>
              <a:lnSpc>
                <a:spcPct val="200000"/>
              </a:lnSpc>
            </a:pPr>
            <a:endParaRPr lang="en-US" sz="3200" b="1" dirty="0"/>
          </a:p>
        </p:txBody>
      </p:sp>
      <p:pic>
        <p:nvPicPr>
          <p:cNvPr id="2054" name="Picture 6" descr="Risultati immagini per growth in three phas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450" y="1235455"/>
            <a:ext cx="7112610" cy="4285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439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Prelude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16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16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5064369" y="1599790"/>
            <a:ext cx="531055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test </a:t>
            </a:r>
            <a:r>
              <a:rPr lang="en-US" sz="2800" b="1" dirty="0"/>
              <a:t>CPS</a:t>
            </a:r>
            <a:r>
              <a:rPr lang="en-US" sz="2800" dirty="0"/>
              <a:t> fit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typically through one-off solutions for initial customers (</a:t>
            </a:r>
            <a:r>
              <a:rPr lang="en-US" sz="2800" b="1" dirty="0"/>
              <a:t>MVP</a:t>
            </a:r>
            <a:r>
              <a:rPr lang="en-US" sz="2800" dirty="0"/>
              <a:t>)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all about finding a </a:t>
            </a:r>
            <a:r>
              <a:rPr lang="en-US" sz="2800" b="1" dirty="0"/>
              <a:t>business model </a:t>
            </a:r>
            <a:r>
              <a:rPr lang="en-US" sz="2800" dirty="0"/>
              <a:t>that appeal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to a broad customer set.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/>
          <a:srcRect l="4399" r="68990"/>
          <a:stretch/>
        </p:blipFill>
        <p:spPr>
          <a:xfrm>
            <a:off x="1327638" y="1532031"/>
            <a:ext cx="3244361" cy="473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7407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One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17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17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1318774"/>
            <a:ext cx="1102139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narrow to an offer that truly scales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serving many customers and consistently delivering revenues.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ride to 100 of millions and may turn to IPO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capital infusion help expands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 at some point it will no longer be sufficient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(=&gt; need for act two)</a:t>
            </a:r>
          </a:p>
        </p:txBody>
      </p:sp>
      <p:pic>
        <p:nvPicPr>
          <p:cNvPr id="2052" name="Picture 4" descr="Risultati immagini per act o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4432913"/>
            <a:ext cx="2301240" cy="2301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1387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One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18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18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1318774"/>
            <a:ext cx="11021393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5 critical enablers of growth in act one:</a:t>
            </a:r>
          </a:p>
          <a:p>
            <a:pPr marL="1428750" lvl="2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2800" dirty="0"/>
              <a:t>Right market</a:t>
            </a:r>
          </a:p>
          <a:p>
            <a:pPr marL="1428750" lvl="2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2800" dirty="0"/>
              <a:t>Good revenue model</a:t>
            </a:r>
          </a:p>
          <a:p>
            <a:pPr marL="1428750" lvl="2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2800" dirty="0"/>
              <a:t>Rapid adoption focus</a:t>
            </a:r>
          </a:p>
          <a:p>
            <a:pPr marL="1428750" lvl="2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2800" dirty="0"/>
              <a:t>Stealth</a:t>
            </a:r>
          </a:p>
          <a:p>
            <a:pPr marL="1428750" lvl="2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2800" dirty="0"/>
              <a:t>Incentives to leadership team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endParaRPr lang="en-US" sz="2800" dirty="0"/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endParaRPr lang="en-US" sz="2800" dirty="0"/>
          </a:p>
        </p:txBody>
      </p:sp>
      <p:pic>
        <p:nvPicPr>
          <p:cNvPr id="3074" name="Picture 2" descr="Risultati immagini per Customer problem Solution fi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59" t="14260" r="38534"/>
          <a:stretch/>
        </p:blipFill>
        <p:spPr bwMode="auto">
          <a:xfrm>
            <a:off x="7036776" y="1604203"/>
            <a:ext cx="3593124" cy="4828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6545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One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19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19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5451230" y="1562024"/>
            <a:ext cx="6315807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/>
              <a:t>Right market : 			         ideally a </a:t>
            </a:r>
            <a:r>
              <a:rPr lang="en-US" sz="2800" b="1" dirty="0"/>
              <a:t>“limitless” market</a:t>
            </a:r>
            <a:r>
              <a:rPr lang="en-US" sz="2800" dirty="0"/>
              <a:t> with millions of end points</a:t>
            </a:r>
          </a:p>
          <a:p>
            <a:pPr marL="514350" indent="-514350">
              <a:buAutoNum type="arabicPeriod"/>
            </a:pPr>
            <a:endParaRPr lang="en-US" sz="2800" dirty="0"/>
          </a:p>
          <a:p>
            <a:pPr marL="514350" indent="-514350">
              <a:buFontTx/>
              <a:buAutoNum type="arabicPeriod"/>
            </a:pPr>
            <a:r>
              <a:rPr lang="en-US" sz="2800" dirty="0"/>
              <a:t>Good revenue model: 	      enables the company to </a:t>
            </a:r>
            <a:r>
              <a:rPr lang="en-US" sz="2800" b="1" dirty="0"/>
              <a:t>capture demand </a:t>
            </a:r>
            <a:r>
              <a:rPr lang="en-US" sz="2800" dirty="0"/>
              <a:t>and to scale up</a:t>
            </a:r>
          </a:p>
          <a:p>
            <a:pPr marL="514350" indent="-514350">
              <a:buFontTx/>
              <a:buAutoNum type="arabicPeriod"/>
            </a:pP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/>
              <a:t>Rapid adoption focus:                           do not became lost in the pursuit of the first adopter customer, design product for </a:t>
            </a:r>
            <a:r>
              <a:rPr lang="en-US" sz="2800" b="1" dirty="0"/>
              <a:t>mass use</a:t>
            </a:r>
          </a:p>
          <a:p>
            <a:pPr marL="514350" indent="-514350">
              <a:buAutoNum type="arabicPeriod"/>
            </a:pPr>
            <a:endParaRPr lang="en-US" sz="2800" dirty="0"/>
          </a:p>
        </p:txBody>
      </p:sp>
      <p:pic>
        <p:nvPicPr>
          <p:cNvPr id="5122" name="Picture 2" descr="Risultati immagini per scale u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" r="15429"/>
          <a:stretch/>
        </p:blipFill>
        <p:spPr bwMode="auto">
          <a:xfrm>
            <a:off x="450291" y="1859203"/>
            <a:ext cx="4617008" cy="316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053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8200" y="4641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The engine of growth</a:t>
            </a:r>
            <a:endParaRPr lang="en-GB" b="1" dirty="0">
              <a:solidFill>
                <a:srgbClr val="002060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707688" y="2351333"/>
            <a:ext cx="4252312" cy="291342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Software and online services industry’s booms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=&gt; Growth is essential </a:t>
            </a:r>
            <a:endParaRPr lang="en-GB" sz="9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en-GB" smtClean="0"/>
              <a:t>2</a:t>
            </a:fld>
            <a:r>
              <a:rPr lang="en-GB" dirty="0"/>
              <a:t> 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2581"/>
          <a:stretch/>
        </p:blipFill>
        <p:spPr>
          <a:xfrm>
            <a:off x="493777" y="1479384"/>
            <a:ext cx="7111569" cy="389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5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One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20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20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942007" y="1699774"/>
            <a:ext cx="5177439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 startAt="4"/>
            </a:pPr>
            <a:r>
              <a:rPr lang="en-US" sz="2800" dirty="0"/>
              <a:t>Stealth: 		</a:t>
            </a:r>
          </a:p>
          <a:p>
            <a:r>
              <a:rPr lang="en-US" sz="2800" dirty="0"/>
              <a:t>     maintaining a low profile with     </a:t>
            </a:r>
          </a:p>
          <a:p>
            <a:r>
              <a:rPr lang="en-US" sz="2800" dirty="0"/>
              <a:t>     alpha and beta products</a:t>
            </a:r>
          </a:p>
          <a:p>
            <a:r>
              <a:rPr lang="en-US" sz="2800" dirty="0"/>
              <a:t>     as a </a:t>
            </a:r>
            <a:r>
              <a:rPr lang="en-US" sz="2800" b="1" dirty="0"/>
              <a:t>barrier to entry</a:t>
            </a:r>
            <a:r>
              <a:rPr lang="en-US" sz="2800" dirty="0"/>
              <a:t>. </a:t>
            </a:r>
          </a:p>
          <a:p>
            <a:endParaRPr lang="en-US" sz="2800" dirty="0"/>
          </a:p>
          <a:p>
            <a:r>
              <a:rPr lang="en-US" sz="2800" dirty="0"/>
              <a:t>5.  Incentives to leadership team:</a:t>
            </a:r>
          </a:p>
          <a:p>
            <a:r>
              <a:rPr lang="en-US" sz="2800" dirty="0"/>
              <a:t>     Think of </a:t>
            </a:r>
            <a:r>
              <a:rPr lang="en-US" sz="2800" b="1" dirty="0"/>
              <a:t>life beyond the IPO</a:t>
            </a:r>
            <a:r>
              <a:rPr lang="en-US" sz="2800" dirty="0"/>
              <a:t>.     </a:t>
            </a:r>
          </a:p>
          <a:p>
            <a:r>
              <a:rPr lang="en-US" sz="2800" dirty="0"/>
              <a:t>     Make them focus on building    </a:t>
            </a:r>
          </a:p>
          <a:p>
            <a:r>
              <a:rPr lang="en-US" sz="2800" dirty="0"/>
              <a:t>     $1 billion companies in    </a:t>
            </a:r>
          </a:p>
          <a:p>
            <a:r>
              <a:rPr lang="en-US" sz="2800" dirty="0"/>
              <a:t>     revenue.</a:t>
            </a:r>
          </a:p>
        </p:txBody>
      </p:sp>
      <p:pic>
        <p:nvPicPr>
          <p:cNvPr id="6146" name="Picture 2" descr="IPO Diagram 0312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0029" y="2097210"/>
            <a:ext cx="5870794" cy="278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515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21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21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1591335"/>
            <a:ext cx="536500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 the span between $100 million and $1 billion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the company reach natural market-size or market-share limits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enablers of growth must change!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098" name="Picture 2" descr="Risultati immagini per Customer problem Solution fi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84" t="12216" r="4880"/>
          <a:stretch/>
        </p:blipFill>
        <p:spPr bwMode="auto">
          <a:xfrm>
            <a:off x="6740768" y="1745068"/>
            <a:ext cx="3393832" cy="4161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031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22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22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1318774"/>
            <a:ext cx="8635747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Three viable growth strategies: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new geographies or channels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new adjacent product markets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Transforming the product into a platform</a:t>
            </a:r>
          </a:p>
        </p:txBody>
      </p:sp>
    </p:spTree>
    <p:extLst>
      <p:ext uri="{BB962C8B-B14F-4D97-AF65-F5344CB8AC3E}">
        <p14:creationId xmlns:p14="http://schemas.microsoft.com/office/powerpoint/2010/main" val="3879556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23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1318774"/>
            <a:ext cx="931275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New geographies or channels: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Only if the original target market is fast growing and still viable!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as Facebook did, focusing on Anglophone markets</a:t>
            </a:r>
          </a:p>
        </p:txBody>
      </p:sp>
    </p:spTree>
    <p:extLst>
      <p:ext uri="{BB962C8B-B14F-4D97-AF65-F5344CB8AC3E}">
        <p14:creationId xmlns:p14="http://schemas.microsoft.com/office/powerpoint/2010/main" val="26045160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24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24</a:t>
            </a:fld>
            <a:r>
              <a:rPr lang="en-GB"/>
              <a:t> </a:t>
            </a:r>
            <a:endParaRPr lang="en-GB" dirty="0"/>
          </a:p>
        </p:txBody>
      </p:sp>
      <p:pic>
        <p:nvPicPr>
          <p:cNvPr id="7170" name="Picture 2" descr="Amazon NP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56"/>
          <a:stretch/>
        </p:blipFill>
        <p:spPr bwMode="auto">
          <a:xfrm>
            <a:off x="0" y="1335211"/>
            <a:ext cx="12192000" cy="4142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/>
        </p:nvSpPr>
        <p:spPr>
          <a:xfrm>
            <a:off x="559777" y="5477609"/>
            <a:ext cx="107295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new categories (expanding a e-commerce engine to new retail categories) </a:t>
            </a:r>
          </a:p>
        </p:txBody>
      </p:sp>
    </p:spTree>
    <p:extLst>
      <p:ext uri="{BB962C8B-B14F-4D97-AF65-F5344CB8AC3E}">
        <p14:creationId xmlns:p14="http://schemas.microsoft.com/office/powerpoint/2010/main" val="1770548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25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4" name="Rettangolo 3"/>
          <p:cNvSpPr/>
          <p:nvPr/>
        </p:nvSpPr>
        <p:spPr>
          <a:xfrm>
            <a:off x="559777" y="5477609"/>
            <a:ext cx="10729546" cy="727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new outlets (as Google did with Gmail), 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6330" y="1126881"/>
            <a:ext cx="9592408" cy="479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1067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26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26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1318774"/>
            <a:ext cx="1102139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New adjacent product markets: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Microsoft replicated its success in desktop OS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moving into server OS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and eventually enterprise applications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/>
          <a:srcRect t="25356" b="38306"/>
          <a:stretch/>
        </p:blipFill>
        <p:spPr>
          <a:xfrm>
            <a:off x="3219450" y="4858204"/>
            <a:ext cx="8286750" cy="1529861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2258" y="2207078"/>
            <a:ext cx="36195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668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27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27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5487632" y="1599790"/>
            <a:ext cx="586616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Transforming the product into a platform: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an “ecosystem” of complementary products and services 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ex. Microsoft Office, built on top of Microsoft Windows.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697" y="3369505"/>
            <a:ext cx="3967205" cy="213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4526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28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28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1318774"/>
            <a:ext cx="1108880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Indicators of a coming stall (need to start act two):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slowing acquisition of customers (market saturation)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declining lifetime value customers, </a:t>
            </a: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 rotWithShape="1">
          <a:blip r:embed="rId2"/>
          <a:srcRect l="3199" t="15900" r="1280" b="5570"/>
          <a:stretch/>
        </p:blipFill>
        <p:spPr>
          <a:xfrm>
            <a:off x="946171" y="4240405"/>
            <a:ext cx="5823907" cy="225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839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29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29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7" y="1318774"/>
            <a:ext cx="8662124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Indicators of a coming stall (need to start act two):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decreasing participation of partners (developers or channel resellers)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market disruption from new entrants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loss of key talent from sales, presales, or engineering.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88294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Grow Fast or Die Slow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5553274" y="2163475"/>
            <a:ext cx="6271415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it-IT" sz="2800" dirty="0">
                <a:hlinkClick r:id="rId2"/>
              </a:rPr>
              <a:t>https://studylib.net/doc/8899110/grow-fast-or-die-slow</a:t>
            </a:r>
            <a:endParaRPr lang="it-IT" sz="2800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it-IT" sz="2800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2014 paper research, on: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800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3,000 software and online-services companies between 1980 and 2012.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800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70 companies executives surveyed</a:t>
            </a: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</a:t>
            </a:fld>
            <a:r>
              <a:rPr lang="en-GB"/>
              <a:t> </a:t>
            </a:r>
            <a:endParaRPr lang="en-GB" dirty="0"/>
          </a:p>
        </p:txBody>
      </p:sp>
      <p:pic>
        <p:nvPicPr>
          <p:cNvPr id="1026" name="Picture 2" descr="Risultati immagini per Eric Kutcher, Olivia Nottebohm, and Kara Spragu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07" y="1624824"/>
            <a:ext cx="3653790" cy="4731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50636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Act Two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30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30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8" y="1116492"/>
            <a:ext cx="7246562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Common pitfalls: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select the wrong market or product offering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insufficient diligence in assessing the new market </a:t>
            </a:r>
          </a:p>
          <a:p>
            <a:endParaRPr lang="en-US" sz="24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 not having the right capabilities in-house to design and build that next offering</a:t>
            </a:r>
          </a:p>
          <a:p>
            <a:endParaRPr lang="en-US" sz="24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underinvest in the resources or budget required to make the act-two offering</a:t>
            </a:r>
          </a:p>
        </p:txBody>
      </p:sp>
      <p:pic>
        <p:nvPicPr>
          <p:cNvPr id="8194" name="Picture 2" descr="Risultati immagini per pitfall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4425" y="1447390"/>
            <a:ext cx="2695575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1977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ask yourself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31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31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8" y="1318774"/>
            <a:ext cx="1032387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How much growth do we need, and how quickly do we need it?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How much growth is left in our core markets?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How secure are we in our core markets?</a:t>
            </a:r>
          </a:p>
        </p:txBody>
      </p:sp>
    </p:spTree>
    <p:extLst>
      <p:ext uri="{BB962C8B-B14F-4D97-AF65-F5344CB8AC3E}">
        <p14:creationId xmlns:p14="http://schemas.microsoft.com/office/powerpoint/2010/main" val="28279473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3- A recipe for sustained growth: ask yourself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32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32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789608" y="1318774"/>
            <a:ext cx="1032387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What opportunities to expand our current businesses?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And what opportunities to generate more cash to invest in growth?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What new opportunities do we see for a great next act, when do we move?</a:t>
            </a:r>
          </a:p>
        </p:txBody>
      </p:sp>
    </p:spTree>
    <p:extLst>
      <p:ext uri="{BB962C8B-B14F-4D97-AF65-F5344CB8AC3E}">
        <p14:creationId xmlns:p14="http://schemas.microsoft.com/office/powerpoint/2010/main" val="13030766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Beware of your eagerness to grow!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33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4" name="Rettangolo 3"/>
          <p:cNvSpPr/>
          <p:nvPr/>
        </p:nvSpPr>
        <p:spPr>
          <a:xfrm>
            <a:off x="789606" y="1957476"/>
            <a:ext cx="9451673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"Companies that grow fast are often foregoing fundamentals — profit, processes, protocols, etc. — which leaves them open to competition. A company that built [its] foundation with strategic thought will be less vulnerable as it accelerates growth." </a:t>
            </a:r>
          </a:p>
          <a:p>
            <a:endParaRPr lang="en-GB" sz="1100" dirty="0"/>
          </a:p>
          <a:p>
            <a:r>
              <a:rPr lang="en-GB" dirty="0"/>
              <a:t>- </a:t>
            </a:r>
            <a:r>
              <a:rPr lang="en-GB" dirty="0" err="1"/>
              <a:t>Numaan</a:t>
            </a:r>
            <a:r>
              <a:rPr lang="en-GB" dirty="0"/>
              <a:t> </a:t>
            </a:r>
            <a:r>
              <a:rPr lang="en-GB" dirty="0" err="1"/>
              <a:t>Akram</a:t>
            </a:r>
            <a:r>
              <a:rPr lang="en-GB" dirty="0"/>
              <a:t>, founder and CEO of Rally Bus, a crowdsourced event transportation company.</a:t>
            </a:r>
          </a:p>
        </p:txBody>
      </p:sp>
    </p:spTree>
    <p:extLst>
      <p:ext uri="{BB962C8B-B14F-4D97-AF65-F5344CB8AC3E}">
        <p14:creationId xmlns:p14="http://schemas.microsoft.com/office/powerpoint/2010/main" val="36146747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Maintain slow but steady business growth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34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34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4" name="Rettangolo 3"/>
          <p:cNvSpPr/>
          <p:nvPr/>
        </p:nvSpPr>
        <p:spPr>
          <a:xfrm>
            <a:off x="789607" y="1639712"/>
            <a:ext cx="661351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1 - Take your time, but </a:t>
            </a:r>
            <a:r>
              <a:rPr lang="en-US" sz="2800" b="1" dirty="0"/>
              <a:t>be ready</a:t>
            </a:r>
            <a:r>
              <a:rPr lang="en-US" sz="2800" dirty="0"/>
              <a:t> to move quickly when necessary.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slow down and refine your product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recognize which opportunities can help you grow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be ready to move in and seize it</a:t>
            </a:r>
            <a:endParaRPr lang="en-GB" sz="16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517" y="2149595"/>
            <a:ext cx="4052955" cy="295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447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Maintain slow but steady business growth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35</a:t>
            </a:fld>
            <a:endParaRPr lang="en-US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35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4" name="Rettangolo 3"/>
          <p:cNvSpPr/>
          <p:nvPr/>
        </p:nvSpPr>
        <p:spPr>
          <a:xfrm>
            <a:off x="789606" y="1957476"/>
            <a:ext cx="945167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2 - Invest in the right people when you need them	</a:t>
            </a:r>
          </a:p>
          <a:p>
            <a:r>
              <a:rPr lang="en-US" sz="2800" dirty="0"/>
              <a:t>	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way to ensure steady growth is to invest in people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a double-edged sword: you'll also have a much larger payroll!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AKA finding the right people at the right time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7619726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Maintain slow but steady business growth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36</a:t>
            </a:fld>
            <a:endParaRPr lang="en-US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36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4" name="Rettangolo 3"/>
          <p:cNvSpPr/>
          <p:nvPr/>
        </p:nvSpPr>
        <p:spPr>
          <a:xfrm>
            <a:off x="789607" y="2150803"/>
            <a:ext cx="5268293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3  - Keep an eye on your cash flow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Managing your company in a way that maximizes cash flow will put you on the path to success.</a:t>
            </a:r>
          </a:p>
          <a:p>
            <a:r>
              <a:rPr lang="en-US" sz="2800" dirty="0"/>
              <a:t>	</a:t>
            </a:r>
            <a:endParaRPr lang="en-GB" sz="1600" dirty="0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955" y="2150803"/>
            <a:ext cx="4171950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6656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Maintain slow but steady business growth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37</a:t>
            </a:fld>
            <a:endParaRPr lang="en-US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37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4" name="Rettangolo 3"/>
          <p:cNvSpPr/>
          <p:nvPr/>
        </p:nvSpPr>
        <p:spPr>
          <a:xfrm>
            <a:off x="1002323" y="2213697"/>
            <a:ext cx="5609491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4 - Plan for the future, rather than just acting on current trends.	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with a clear destination in mind, you can build a winning strategy.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2"/>
          <a:srcRect b="6720"/>
          <a:stretch/>
        </p:blipFill>
        <p:spPr>
          <a:xfrm>
            <a:off x="6933924" y="2213697"/>
            <a:ext cx="4496076" cy="314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755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10640393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Maintain slow but steady business growth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38</a:t>
            </a:fld>
            <a:endParaRPr lang="en-US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38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4" name="Rettangolo 3"/>
          <p:cNvSpPr/>
          <p:nvPr/>
        </p:nvSpPr>
        <p:spPr>
          <a:xfrm>
            <a:off x="789607" y="1580650"/>
            <a:ext cx="559360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ex. when e-signature was invented no finance or bank jumped on it,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Startup envisioned success, because that's where there are a lot of paper-heavy transactions. 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26" b="90509" l="8889" r="96852">
                        <a14:foregroundMark x1="97407" y1="42130" x2="97407" y2="42130"/>
                        <a14:foregroundMark x1="90556" y1="37269" x2="90556" y2="37269"/>
                        <a14:foregroundMark x1="89815" y1="52315" x2="89815" y2="52315"/>
                        <a14:foregroundMark x1="9259" y1="55093" x2="9259" y2="55093"/>
                        <a14:foregroundMark x1="66852" y1="7176" x2="66852" y2="7176"/>
                        <a14:foregroundMark x1="37778" y1="5556" x2="37778" y2="5556"/>
                        <a14:foregroundMark x1="35741" y1="1157" x2="35741" y2="1157"/>
                        <a14:foregroundMark x1="39630" y1="90509" x2="39630" y2="90509"/>
                        <a14:foregroundMark x1="91481" y1="59028" x2="91481" y2="59028"/>
                        <a14:foregroundMark x1="95185" y1="59954" x2="95185" y2="59954"/>
                        <a14:backgroundMark x1="42407" y1="35185" x2="42407" y2="3518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454" y="1683375"/>
            <a:ext cx="5395546" cy="431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3388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>
          <a:xfrm>
            <a:off x="1524000" y="1960683"/>
            <a:ext cx="9144000" cy="1039325"/>
          </a:xfrm>
        </p:spPr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Thank you!</a:t>
            </a:r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>
          <a:xfrm>
            <a:off x="1524000" y="3988899"/>
            <a:ext cx="9144000" cy="1655762"/>
          </a:xfrm>
        </p:spPr>
        <p:txBody>
          <a:bodyPr/>
          <a:lstStyle/>
          <a:p>
            <a:r>
              <a:rPr lang="en-GB" dirty="0"/>
              <a:t>Brought to you by EIT Digital Master School @</a:t>
            </a:r>
            <a:r>
              <a:rPr lang="en-GB" dirty="0" err="1"/>
              <a:t>Eötvös</a:t>
            </a:r>
            <a:r>
              <a:rPr lang="en-GB" dirty="0"/>
              <a:t> </a:t>
            </a:r>
            <a:r>
              <a:rPr lang="en-GB" dirty="0" err="1"/>
              <a:t>Lorand</a:t>
            </a:r>
            <a:r>
              <a:rPr lang="en-GB" dirty="0"/>
              <a:t> University</a:t>
            </a:r>
          </a:p>
          <a:p>
            <a:r>
              <a:rPr lang="en-GB" b="1" dirty="0">
                <a:solidFill>
                  <a:srgbClr val="002060"/>
                </a:solidFill>
              </a:rPr>
              <a:t>Find me at: anna.reale@inf.elte.hu</a:t>
            </a:r>
          </a:p>
        </p:txBody>
      </p:sp>
    </p:spTree>
    <p:extLst>
      <p:ext uri="{BB962C8B-B14F-4D97-AF65-F5344CB8AC3E}">
        <p14:creationId xmlns:p14="http://schemas.microsoft.com/office/powerpoint/2010/main" val="1616542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Three main findings: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4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89607" y="1915200"/>
            <a:ext cx="7058993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3200" dirty="0"/>
              <a:t>Growth trumps all.</a:t>
            </a:r>
          </a:p>
          <a:p>
            <a:pPr marL="285750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3200" dirty="0"/>
              <a:t>Sustaining growth is really hard.</a:t>
            </a:r>
          </a:p>
          <a:p>
            <a:pPr marL="285750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3200" dirty="0"/>
              <a:t>There is a recipe for sustained growth.</a:t>
            </a: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4</a:t>
            </a:fld>
            <a:r>
              <a:rPr lang="en-GB"/>
              <a:t> </a:t>
            </a:r>
            <a:endParaRPr lang="en-GB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851" y="1915201"/>
            <a:ext cx="4441150" cy="444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99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1- Growth trumps all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89607" y="1721796"/>
            <a:ext cx="9139855" cy="3799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“It is growth that matters most in the early stages of a company’s life” </a:t>
            </a:r>
            <a:r>
              <a:rPr lang="en-US" sz="900" i="1" dirty="0"/>
              <a:t>- “Grow fast or die slow” a  paper by E. Kutcher, O. </a:t>
            </a:r>
            <a:r>
              <a:rPr lang="en-US" sz="900" i="1" dirty="0" err="1"/>
              <a:t>Nottebohm</a:t>
            </a:r>
            <a:r>
              <a:rPr lang="en-US" sz="900" i="1" dirty="0"/>
              <a:t>, and K. Sprague</a:t>
            </a:r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endParaRPr lang="en-US" sz="2800" dirty="0"/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5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637206" y="2873254"/>
            <a:ext cx="11021393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Growth is judged </a:t>
            </a:r>
            <a:r>
              <a:rPr lang="en-US" sz="2800" b="1" dirty="0"/>
              <a:t>based on the industrial sector</a:t>
            </a:r>
            <a:r>
              <a:rPr lang="en-US" sz="2800" dirty="0"/>
              <a:t>:</a:t>
            </a:r>
          </a:p>
          <a:p>
            <a:r>
              <a:rPr lang="en-US" sz="28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Health-care company grows 20% annually </a:t>
            </a:r>
          </a:p>
          <a:p>
            <a:r>
              <a:rPr lang="en-US" sz="2800" dirty="0"/>
              <a:t>				=&gt;	happy investors!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SW company grows 20%</a:t>
            </a:r>
          </a:p>
          <a:p>
            <a:r>
              <a:rPr lang="en-US" sz="2800" dirty="0"/>
              <a:t>				=&gt;	92 % chance of failing in few years!</a:t>
            </a:r>
          </a:p>
        </p:txBody>
      </p:sp>
    </p:spTree>
    <p:extLst>
      <p:ext uri="{BB962C8B-B14F-4D97-AF65-F5344CB8AC3E}">
        <p14:creationId xmlns:p14="http://schemas.microsoft.com/office/powerpoint/2010/main" val="4279236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1- Growth trumps all: back to the study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6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6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947870" y="1731878"/>
            <a:ext cx="6464046" cy="4185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2 Revenue thresholds: </a:t>
            </a:r>
            <a:r>
              <a:rPr lang="en-US" sz="2800" b="1" dirty="0"/>
              <a:t>$100 million or $1 billion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3 Segment boundaries : 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	- </a:t>
            </a:r>
            <a:r>
              <a:rPr lang="en-US" sz="2800" b="1" dirty="0" err="1"/>
              <a:t>supergrowers</a:t>
            </a:r>
            <a:endParaRPr lang="en-US" sz="2800" b="1" dirty="0"/>
          </a:p>
          <a:p>
            <a:pPr>
              <a:lnSpc>
                <a:spcPct val="90000"/>
              </a:lnSpc>
            </a:pPr>
            <a:r>
              <a:rPr lang="en-US" sz="2800" b="1" dirty="0"/>
              <a:t>	- growers</a:t>
            </a:r>
          </a:p>
          <a:p>
            <a:pPr>
              <a:lnSpc>
                <a:spcPct val="90000"/>
              </a:lnSpc>
            </a:pPr>
            <a:r>
              <a:rPr lang="en-US" sz="2800" b="1" dirty="0"/>
              <a:t>	- stallers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based on % of 2-year compound annual growth rate (</a:t>
            </a:r>
            <a:r>
              <a:rPr lang="en-US" sz="2800" b="1" dirty="0"/>
              <a:t>CAGR</a:t>
            </a:r>
            <a:r>
              <a:rPr lang="en-US" sz="2800" dirty="0"/>
              <a:t>) </a:t>
            </a:r>
          </a:p>
        </p:txBody>
      </p:sp>
      <p:pic>
        <p:nvPicPr>
          <p:cNvPr id="7" name="Picture 2" descr="Risultati immagini per Eric Kutcher, Olivia Nottebohm, and Kara Spragu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1009" y="1599790"/>
            <a:ext cx="1637070" cy="211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249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7</a:t>
            </a:fld>
            <a:endParaRPr lang="it-IT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645" y="367714"/>
            <a:ext cx="7771690" cy="617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468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1- Growth trumps all: Why?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8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89607" y="1721796"/>
            <a:ext cx="9139855" cy="3799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“Growth yields greater returns”</a:t>
            </a: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8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637206" y="2873254"/>
            <a:ext cx="1102139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first threshold </a:t>
            </a:r>
            <a:r>
              <a:rPr lang="en-US" sz="2800" b="1" dirty="0" err="1"/>
              <a:t>supergrowers</a:t>
            </a:r>
            <a:r>
              <a:rPr lang="en-US" sz="2800" dirty="0"/>
              <a:t> generated </a:t>
            </a:r>
            <a:r>
              <a:rPr lang="en-US" sz="2800" b="1" dirty="0"/>
              <a:t>5 times more returns </a:t>
            </a:r>
            <a:r>
              <a:rPr lang="en-US" sz="2800" dirty="0"/>
              <a:t>than growers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 second threshold </a:t>
            </a:r>
            <a:r>
              <a:rPr lang="en-US" sz="2800" dirty="0" err="1"/>
              <a:t>supergrowers</a:t>
            </a:r>
            <a:r>
              <a:rPr lang="en-US" sz="2800" dirty="0"/>
              <a:t> produced </a:t>
            </a:r>
            <a:r>
              <a:rPr lang="en-US" sz="2800" b="1" dirty="0"/>
              <a:t>10 times more </a:t>
            </a:r>
            <a:r>
              <a:rPr lang="en-US" sz="28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stallers</a:t>
            </a:r>
            <a:r>
              <a:rPr lang="en-US" sz="2800" dirty="0"/>
              <a:t> with growth rates below 20% produced </a:t>
            </a:r>
            <a:r>
              <a:rPr lang="en-US" sz="2800" b="1" dirty="0"/>
              <a:t>negative returns</a:t>
            </a:r>
          </a:p>
        </p:txBody>
      </p:sp>
    </p:spTree>
    <p:extLst>
      <p:ext uri="{BB962C8B-B14F-4D97-AF65-F5344CB8AC3E}">
        <p14:creationId xmlns:p14="http://schemas.microsoft.com/office/powerpoint/2010/main" val="3355481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>
            <a:spLocks noGrp="1"/>
          </p:cNvSpPr>
          <p:nvPr>
            <p:ph type="title"/>
          </p:nvPr>
        </p:nvSpPr>
        <p:spPr>
          <a:xfrm>
            <a:off x="789607" y="-53164"/>
            <a:ext cx="9119937" cy="1500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1- Growth trumps all: Why?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fld id="{79613D2F-1235-4D3C-8D26-D4D79EEE859A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defRPr/>
              </a:pPr>
              <a:t>9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89607" y="1721796"/>
            <a:ext cx="9139855" cy="3799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“Growth predicts long-term success”</a:t>
            </a:r>
          </a:p>
        </p:txBody>
      </p:sp>
      <p:sp>
        <p:nvSpPr>
          <p:cNvPr id="8" name="Segnaposto numero diapositiva 3"/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613D2F-1235-4D3C-8D26-D4D79EEE859A}" type="slidenum">
              <a:rPr lang="en-GB" smtClean="0"/>
              <a:pPr/>
              <a:t>9</a:t>
            </a:fld>
            <a:r>
              <a:rPr lang="en-GB"/>
              <a:t> </a:t>
            </a:r>
            <a:endParaRPr lang="en-GB" dirty="0"/>
          </a:p>
        </p:txBody>
      </p:sp>
      <p:sp>
        <p:nvSpPr>
          <p:cNvPr id="3" name="Rettangolo 2"/>
          <p:cNvSpPr/>
          <p:nvPr/>
        </p:nvSpPr>
        <p:spPr>
          <a:xfrm>
            <a:off x="637206" y="2873254"/>
            <a:ext cx="1102139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 higher growth rates =&gt; sustained success.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supergrowers</a:t>
            </a:r>
            <a:r>
              <a:rPr lang="en-US" sz="2800" dirty="0"/>
              <a:t> were 8 times more likely than stallers to grow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 3 times more likely to do so than growers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6957178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10688</TotalTime>
  <Words>1254</Words>
  <Application>Microsoft Office PowerPoint</Application>
  <PresentationFormat>Widescreen</PresentationFormat>
  <Paragraphs>283</Paragraphs>
  <Slides>39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Tema di Office</vt:lpstr>
      <vt:lpstr>StartUp Growth</vt:lpstr>
      <vt:lpstr>The engine of growth</vt:lpstr>
      <vt:lpstr>Grow Fast or Die Slow</vt:lpstr>
      <vt:lpstr>Three main findings:</vt:lpstr>
      <vt:lpstr>1- Growth trumps all</vt:lpstr>
      <vt:lpstr>1- Growth trumps all: back to the study</vt:lpstr>
      <vt:lpstr>Presentazione standard di PowerPoint</vt:lpstr>
      <vt:lpstr>1- Growth trumps all: Why?</vt:lpstr>
      <vt:lpstr>1- Growth trumps all: Why?</vt:lpstr>
      <vt:lpstr>1- Growth trumps all: Why?</vt:lpstr>
      <vt:lpstr>2- Sustaining growth is really hard</vt:lpstr>
      <vt:lpstr>2- Sustaining growth is really hard</vt:lpstr>
      <vt:lpstr>2- Sustaining growth is really hard</vt:lpstr>
      <vt:lpstr>Presentazione standard di PowerPoint</vt:lpstr>
      <vt:lpstr>3- A recipe for sustained growth</vt:lpstr>
      <vt:lpstr>3- A recipe for sustained growth: Prelude</vt:lpstr>
      <vt:lpstr>3- A recipe for sustained growth: Act One</vt:lpstr>
      <vt:lpstr>3- A recipe for sustained growth: Act One</vt:lpstr>
      <vt:lpstr>3- A recipe for sustained growth: Act One</vt:lpstr>
      <vt:lpstr>3- A recipe for sustained growth: Act One</vt:lpstr>
      <vt:lpstr>3- A recipe for sustained growth: Act Two</vt:lpstr>
      <vt:lpstr>3- A recipe for sustained growth: Act Two</vt:lpstr>
      <vt:lpstr>3- A recipe for sustained growth: Act Two</vt:lpstr>
      <vt:lpstr>3- A recipe for sustained growth: Act Two</vt:lpstr>
      <vt:lpstr>3- A recipe for sustained growth: Act Two</vt:lpstr>
      <vt:lpstr>3- A recipe for sustained growth: Act Two</vt:lpstr>
      <vt:lpstr>3- A recipe for sustained growth: Act Two</vt:lpstr>
      <vt:lpstr>3- A recipe for sustained growth: Act Two</vt:lpstr>
      <vt:lpstr>3- A recipe for sustained growth: Act Two</vt:lpstr>
      <vt:lpstr>3- A recipe for sustained growth: Act Two</vt:lpstr>
      <vt:lpstr>3- A recipe for sustained growth: ask yourself</vt:lpstr>
      <vt:lpstr>3- A recipe for sustained growth: ask yourself</vt:lpstr>
      <vt:lpstr>Beware of your eagerness to grow!</vt:lpstr>
      <vt:lpstr>Maintain slow but steady business growth</vt:lpstr>
      <vt:lpstr>Maintain slow but steady business growth</vt:lpstr>
      <vt:lpstr>Maintain slow but steady business growth</vt:lpstr>
      <vt:lpstr>Maintain slow but steady business growth</vt:lpstr>
      <vt:lpstr>Maintain slow but steady business growth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Anna Reale</dc:creator>
  <cp:lastModifiedBy>Reale Anna</cp:lastModifiedBy>
  <cp:revision>520</cp:revision>
  <cp:lastPrinted>2016-09-20T07:04:10Z</cp:lastPrinted>
  <dcterms:created xsi:type="dcterms:W3CDTF">2016-09-13T09:25:19Z</dcterms:created>
  <dcterms:modified xsi:type="dcterms:W3CDTF">2017-04-22T07:14:32Z</dcterms:modified>
</cp:coreProperties>
</file>

<file path=docProps/thumbnail.jpeg>
</file>